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80" r:id="rId15"/>
    <p:sldId id="274" r:id="rId16"/>
    <p:sldId id="275" r:id="rId17"/>
    <p:sldId id="279" r:id="rId18"/>
    <p:sldId id="272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Collected Plastic (lb.)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Sheet1!$A$2:$A$11</c:f>
              <c:strCache>
                <c:ptCount val="10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6.5</c:v>
                </c:pt>
                <c:pt idx="2">
                  <c:v>8.2000000000000011</c:v>
                </c:pt>
                <c:pt idx="3">
                  <c:v>5</c:v>
                </c:pt>
                <c:pt idx="4">
                  <c:v>8</c:v>
                </c:pt>
                <c:pt idx="5">
                  <c:v>6.3</c:v>
                </c:pt>
                <c:pt idx="6">
                  <c:v>10</c:v>
                </c:pt>
                <c:pt idx="7">
                  <c:v>7</c:v>
                </c:pt>
                <c:pt idx="8">
                  <c:v>3</c:v>
                </c:pt>
                <c:pt idx="9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Converted Oil (Pint)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Sheet1!$A$2:$A$11</c:f>
              <c:strCache>
                <c:ptCount val="10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 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3.5</c:v>
                </c:pt>
                <c:pt idx="2">
                  <c:v>4</c:v>
                </c:pt>
                <c:pt idx="3">
                  <c:v>3</c:v>
                </c:pt>
                <c:pt idx="4">
                  <c:v>4.5</c:v>
                </c:pt>
                <c:pt idx="5">
                  <c:v>3.5</c:v>
                </c:pt>
                <c:pt idx="6">
                  <c:v>5.2</c:v>
                </c:pt>
                <c:pt idx="7">
                  <c:v>3.8</c:v>
                </c:pt>
                <c:pt idx="8">
                  <c:v>2</c:v>
                </c:pt>
                <c:pt idx="9">
                  <c:v>4.5</c:v>
                </c:pt>
              </c:numCache>
            </c:numRef>
          </c:val>
        </c:ser>
        <c:dLbls/>
        <c:axId val="106429824"/>
        <c:axId val="109851776"/>
      </c:barChart>
      <c:catAx>
        <c:axId val="106429824"/>
        <c:scaling>
          <c:orientation val="minMax"/>
        </c:scaling>
        <c:axPos val="l"/>
        <c:tickLblPos val="nextTo"/>
        <c:crossAx val="109851776"/>
        <c:crosses val="autoZero"/>
        <c:auto val="1"/>
        <c:lblAlgn val="ctr"/>
        <c:lblOffset val="100"/>
      </c:catAx>
      <c:valAx>
        <c:axId val="109851776"/>
        <c:scaling>
          <c:orientation val="minMax"/>
        </c:scaling>
        <c:axPos val="b"/>
        <c:majorGridlines/>
        <c:numFmt formatCode="General" sourceLinked="1"/>
        <c:tickLblPos val="nextTo"/>
        <c:crossAx val="10642982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8018F0B-61EE-5349-8BF0-E9AB1F615EF3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C9E7CB8-47A7-A741-A804-CF750D03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ET\Pictures\iPhoto%20Library\Masters\2012\Recycling%20Center%20Retrofit\DSCN0802.JPG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ET\Pictures\iPhoto%20Library\Masters\2013\01\31\20130131-124049\DSCN0007.M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ET\Pictures\iPhoto%20Library\Previews\2013\01\31\20130131-142055\DSCN0009.M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Locally Converting </a:t>
            </a:r>
            <a:br>
              <a:rPr lang="en-US" dirty="0" smtClean="0"/>
            </a:br>
            <a:r>
              <a:rPr lang="en-US" dirty="0" smtClean="0"/>
              <a:t>Plastic to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Native Village of Gakona, Demonstration Project</a:t>
            </a:r>
          </a:p>
          <a:p>
            <a:r>
              <a:rPr lang="en-US" dirty="0" smtClean="0"/>
              <a:t>By Erin Smith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Village of </a:t>
            </a:r>
            <a:r>
              <a:rPr lang="en-US" dirty="0" err="1" smtClean="0"/>
              <a:t>Gulkana</a:t>
            </a:r>
            <a:r>
              <a:rPr lang="en-US" dirty="0" smtClean="0"/>
              <a:t> Demonstration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One of the very first demonstrations in June 2012</a:t>
            </a:r>
            <a:endParaRPr lang="en-US" dirty="0"/>
          </a:p>
        </p:txBody>
      </p:sp>
      <p:pic>
        <p:nvPicPr>
          <p:cNvPr id="5" name="Picture Placeholder 4" descr="DSCN085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-26272" r="-26272"/>
          <a:stretch>
            <a:fillRect/>
          </a:stretch>
        </p:blipFill>
        <p:spPr/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Youth Environmental Summit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Several demonstrations were held at the YES event, which theme was based on Alternative Energy and Going Green. </a:t>
            </a:r>
            <a:endParaRPr lang="en-US" dirty="0"/>
          </a:p>
        </p:txBody>
      </p:sp>
      <p:pic>
        <p:nvPicPr>
          <p:cNvPr id="7" name="Picture 6" descr="IMG_51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436" y="609693"/>
            <a:ext cx="5113108" cy="3221531"/>
          </a:xfrm>
          <a:prstGeom prst="rect">
            <a:avLst/>
          </a:prstGeom>
        </p:spPr>
      </p:pic>
      <p:pic>
        <p:nvPicPr>
          <p:cNvPr id="9" name="Picture 8" descr="IMG_50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57882" y="182951"/>
            <a:ext cx="2658312" cy="4092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Village of Gakona </a:t>
            </a:r>
            <a:r>
              <a:rPr lang="en-US" dirty="0" err="1" smtClean="0"/>
              <a:t>Involvment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community took active roles in processing oil within our village. It sparked a lot of interest of all generations!</a:t>
            </a:r>
            <a:endParaRPr lang="en-US" dirty="0"/>
          </a:p>
        </p:txBody>
      </p:sp>
      <p:pic>
        <p:nvPicPr>
          <p:cNvPr id="7" name="Picture 6" descr="DSCN08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6618" y="332070"/>
            <a:ext cx="4149104" cy="3225921"/>
          </a:xfrm>
          <a:prstGeom prst="rect">
            <a:avLst/>
          </a:prstGeom>
        </p:spPr>
      </p:pic>
      <p:pic>
        <p:nvPicPr>
          <p:cNvPr id="8" name="Picture 7" descr="DSCN08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4611" y="332070"/>
            <a:ext cx="4301227" cy="3225921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The Process: Plastic Basics</a:t>
            </a: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Allowable plastics are #2, 4, 5, 6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recyclabl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7853" y="2323291"/>
            <a:ext cx="6726497" cy="428642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The Process: Collection</a:t>
            </a:r>
            <a:endParaRPr lang="en-US" dirty="0">
              <a:solidFill>
                <a:srgbClr val="FF7F01"/>
              </a:solidFill>
            </a:endParaRPr>
          </a:p>
        </p:txBody>
      </p:sp>
      <p:pic>
        <p:nvPicPr>
          <p:cNvPr id="6" name="DSCN0802.JPG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79463" y="2085380"/>
            <a:ext cx="3608387" cy="2706290"/>
          </a:xfrm>
        </p:spPr>
      </p:pic>
      <p:pic>
        <p:nvPicPr>
          <p:cNvPr id="7" name="Picture 6" descr="DSCN07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69825" y="1844235"/>
            <a:ext cx="2400509" cy="3200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463" y="5278847"/>
            <a:ext cx="689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Recycling Center for All materials in Gakona Village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Process: Visual Aid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be-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-34281" r="-34281"/>
          <a:stretch>
            <a:fillRect/>
          </a:stretch>
        </p:blipFill>
        <p:spPr>
          <a:xfrm>
            <a:off x="779463" y="1885886"/>
            <a:ext cx="7752461" cy="4096512"/>
          </a:xfrm>
        </p:spPr>
      </p:pic>
      <p:cxnSp>
        <p:nvCxnSpPr>
          <p:cNvPr id="16" name="Straight Connector 15"/>
          <p:cNvCxnSpPr/>
          <p:nvPr/>
        </p:nvCxnSpPr>
        <p:spPr>
          <a:xfrm>
            <a:off x="5768644" y="2636658"/>
            <a:ext cx="11731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91960" y="5015030"/>
            <a:ext cx="15497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91960" y="4067986"/>
            <a:ext cx="1549785" cy="10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56090" y="4584556"/>
            <a:ext cx="7856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39925" y="3045608"/>
            <a:ext cx="11300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39925" y="2335325"/>
            <a:ext cx="17004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39925" y="4078748"/>
            <a:ext cx="11300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rocess 30"/>
          <p:cNvSpPr/>
          <p:nvPr/>
        </p:nvSpPr>
        <p:spPr>
          <a:xfrm>
            <a:off x="930137" y="2120088"/>
            <a:ext cx="1609788" cy="376665"/>
          </a:xfrm>
          <a:prstGeom prst="flowChartProcess">
            <a:avLst/>
          </a:prstGeom>
          <a:noFill/>
          <a:ln>
            <a:solidFill>
              <a:schemeClr val="accent1">
                <a:shade val="95000"/>
                <a:satMod val="105000"/>
                <a:alpha val="9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30137" y="2120088"/>
            <a:ext cx="16097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Gas Tube</a:t>
            </a:r>
            <a:endParaRPr lang="en-US" sz="1300" dirty="0"/>
          </a:p>
        </p:txBody>
      </p:sp>
      <p:sp>
        <p:nvSpPr>
          <p:cNvPr id="33" name="Process 32"/>
          <p:cNvSpPr/>
          <p:nvPr/>
        </p:nvSpPr>
        <p:spPr>
          <a:xfrm>
            <a:off x="930137" y="2830371"/>
            <a:ext cx="1609788" cy="408951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ocess 34"/>
          <p:cNvSpPr/>
          <p:nvPr/>
        </p:nvSpPr>
        <p:spPr>
          <a:xfrm>
            <a:off x="930137" y="3885034"/>
            <a:ext cx="1609788" cy="419713"/>
          </a:xfrm>
          <a:prstGeom prst="flowChart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30137" y="2799386"/>
            <a:ext cx="1609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The lid of the</a:t>
            </a:r>
          </a:p>
          <a:p>
            <a:pPr algn="ctr"/>
            <a:r>
              <a:rPr lang="en-US" sz="1300" dirty="0" smtClean="0"/>
              <a:t>Liquefying Pot </a:t>
            </a:r>
            <a:endParaRPr lang="en-US" sz="1300" dirty="0"/>
          </a:p>
        </p:txBody>
      </p:sp>
      <p:sp>
        <p:nvSpPr>
          <p:cNvPr id="38" name="TextBox 37"/>
          <p:cNvSpPr txBox="1"/>
          <p:nvPr/>
        </p:nvSpPr>
        <p:spPr>
          <a:xfrm>
            <a:off x="930137" y="3934142"/>
            <a:ext cx="16097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Liquefying Pot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41745" y="2412476"/>
            <a:ext cx="1740853" cy="6331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941745" y="2412476"/>
            <a:ext cx="17408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Anti-</a:t>
            </a:r>
          </a:p>
          <a:p>
            <a:pPr algn="ctr"/>
            <a:r>
              <a:rPr lang="en-US" sz="1300" dirty="0" smtClean="0"/>
              <a:t>Countercurrent </a:t>
            </a:r>
          </a:p>
          <a:p>
            <a:pPr algn="ctr"/>
            <a:r>
              <a:rPr lang="en-US" sz="1300" dirty="0" smtClean="0"/>
              <a:t>Valve</a:t>
            </a:r>
            <a:endParaRPr lang="en-US" sz="1300" dirty="0"/>
          </a:p>
        </p:txBody>
      </p:sp>
      <p:sp>
        <p:nvSpPr>
          <p:cNvPr id="41" name="Rectangle 40"/>
          <p:cNvSpPr/>
          <p:nvPr/>
        </p:nvSpPr>
        <p:spPr>
          <a:xfrm>
            <a:off x="6941745" y="3885034"/>
            <a:ext cx="1740853" cy="3414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941745" y="3885034"/>
            <a:ext cx="17408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 Water </a:t>
            </a:r>
            <a:r>
              <a:rPr lang="en-US" sz="1300" dirty="0"/>
              <a:t>T</a:t>
            </a:r>
            <a:r>
              <a:rPr lang="en-US" sz="1300" dirty="0" smtClean="0"/>
              <a:t>ank</a:t>
            </a:r>
            <a:endParaRPr lang="en-US" sz="1300" dirty="0"/>
          </a:p>
        </p:txBody>
      </p:sp>
      <p:sp>
        <p:nvSpPr>
          <p:cNvPr id="43" name="Rectangle 42"/>
          <p:cNvSpPr/>
          <p:nvPr/>
        </p:nvSpPr>
        <p:spPr>
          <a:xfrm>
            <a:off x="6941745" y="4433889"/>
            <a:ext cx="1740853" cy="419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941745" y="4433889"/>
            <a:ext cx="17408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Oil </a:t>
            </a:r>
            <a:r>
              <a:rPr lang="en-US" sz="1300" dirty="0"/>
              <a:t>R</a:t>
            </a:r>
            <a:r>
              <a:rPr lang="en-US" sz="1300" dirty="0" smtClean="0"/>
              <a:t>elease </a:t>
            </a:r>
            <a:r>
              <a:rPr lang="en-US" sz="1300" dirty="0"/>
              <a:t>V</a:t>
            </a:r>
            <a:r>
              <a:rPr lang="en-US" sz="1300" dirty="0" smtClean="0"/>
              <a:t>alve</a:t>
            </a:r>
            <a:endParaRPr lang="en-US" sz="1300" dirty="0"/>
          </a:p>
        </p:txBody>
      </p:sp>
      <p:sp>
        <p:nvSpPr>
          <p:cNvPr id="45" name="Rectangle 44"/>
          <p:cNvSpPr/>
          <p:nvPr/>
        </p:nvSpPr>
        <p:spPr>
          <a:xfrm>
            <a:off x="6941745" y="5015030"/>
            <a:ext cx="1740853" cy="4735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941745" y="5016618"/>
            <a:ext cx="17408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Operating Screen</a:t>
            </a:r>
            <a:endParaRPr lang="en-US" sz="13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Process: Video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DSCN0007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009562" y="1949450"/>
            <a:ext cx="7123289" cy="4006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Process: Video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DSCN0009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009562" y="1949450"/>
            <a:ext cx="7123289" cy="4006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The Process: The Break Down</a:t>
            </a: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3245673" cy="4007224"/>
          </a:xfrm>
        </p:spPr>
        <p:txBody>
          <a:bodyPr/>
          <a:lstStyle/>
          <a:p>
            <a:r>
              <a:rPr lang="en-US" dirty="0" smtClean="0"/>
              <a:t>On average, the refined oil is made up of:</a:t>
            </a:r>
          </a:p>
          <a:p>
            <a:pPr marL="806450" lvl="1" indent="-457200"/>
            <a:r>
              <a:rPr lang="en-US" dirty="0" smtClean="0"/>
              <a:t>15-20% Gasoline </a:t>
            </a:r>
          </a:p>
          <a:p>
            <a:pPr marL="806450" lvl="1" indent="-457200"/>
            <a:r>
              <a:rPr lang="en-US" dirty="0" smtClean="0"/>
              <a:t>20-30% Kerosene</a:t>
            </a:r>
          </a:p>
          <a:p>
            <a:pPr marL="806450" lvl="1" indent="-457200"/>
            <a:r>
              <a:rPr lang="en-US" dirty="0" smtClean="0"/>
              <a:t>20-30% Diesel oil</a:t>
            </a:r>
          </a:p>
          <a:p>
            <a:pPr marL="806450" lvl="1" indent="-457200"/>
            <a:r>
              <a:rPr lang="en-US" dirty="0" smtClean="0"/>
              <a:t>The remainder is a “heavy oil” </a:t>
            </a:r>
          </a:p>
        </p:txBody>
      </p:sp>
      <p:pic>
        <p:nvPicPr>
          <p:cNvPr id="4" name="Picture 3" descr="DSCN09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37452" y="1949824"/>
            <a:ext cx="4216084" cy="3162063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The Process: Specifications</a:t>
            </a:r>
            <a:endParaRPr lang="en-US" dirty="0">
              <a:solidFill>
                <a:srgbClr val="FF7F0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2320" y="1937136"/>
          <a:ext cx="7550631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8114"/>
                <a:gridCol w="3772517"/>
              </a:tblGrid>
              <a:tr h="3497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Be-H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Machine (Desktop)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9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Processing 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~1.5-2.2</a:t>
                      </a:r>
                      <a:r>
                        <a:rPr lang="en-US" baseline="0" dirty="0" smtClean="0">
                          <a:solidFill>
                            <a:srgbClr val="103154"/>
                          </a:solidFill>
                        </a:rPr>
                        <a:t> lbs.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  <a:tr h="3497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Percentage of</a:t>
                      </a:r>
                      <a:r>
                        <a:rPr lang="en-US" baseline="0" dirty="0" smtClean="0">
                          <a:solidFill>
                            <a:srgbClr val="103154"/>
                          </a:solidFill>
                        </a:rPr>
                        <a:t> making oil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More than 80%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  <a:tr h="3497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Size of the machine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22 (W) </a:t>
                      </a:r>
                      <a:r>
                        <a:rPr lang="en-US" dirty="0" err="1" smtClean="0">
                          <a:solidFill>
                            <a:srgbClr val="103154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 12.6 (D) </a:t>
                      </a:r>
                      <a:r>
                        <a:rPr lang="en-US" dirty="0" err="1" smtClean="0">
                          <a:solidFill>
                            <a:srgbClr val="103154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 21.3 (H)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  <a:tr h="3497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Weight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Approx. 115 lbs. 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  <a:tr h="3497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Power Supply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120V</a:t>
                      </a:r>
                      <a:r>
                        <a:rPr lang="en-US" baseline="0" dirty="0" smtClean="0">
                          <a:solidFill>
                            <a:srgbClr val="103154"/>
                          </a:solidFill>
                        </a:rPr>
                        <a:t>/14A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  <a:tr h="3497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Running Cost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03154"/>
                          </a:solidFill>
                        </a:rPr>
                        <a:t>1KW/hour, 2.5 hr to produce 1 quart of oil</a:t>
                      </a:r>
                      <a:endParaRPr lang="en-US" dirty="0">
                        <a:solidFill>
                          <a:srgbClr val="10315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14984"/>
            <a:ext cx="3657600" cy="116128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Placeholder 4" descr="IMG_0188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 t="-50190" b="-501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04372"/>
            <a:ext cx="3657600" cy="30671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Imagine if you were able to convert unwanted plastic into usable oil! It has been made possible by new age Japanese  technology, and the </a:t>
            </a:r>
            <a:r>
              <a:rPr lang="en-US" b="1" dirty="0" smtClean="0"/>
              <a:t>Native Village of Gakona</a:t>
            </a:r>
            <a:r>
              <a:rPr lang="en-US" dirty="0" smtClean="0"/>
              <a:t> had the opportunity to explore this concept through the </a:t>
            </a:r>
            <a:r>
              <a:rPr lang="en-US" u="sng" dirty="0" smtClean="0"/>
              <a:t>“Community Environmental Demonstration Project Grant” </a:t>
            </a:r>
            <a:r>
              <a:rPr lang="en-US" dirty="0" smtClean="0"/>
              <a:t>from </a:t>
            </a:r>
            <a:r>
              <a:rPr lang="en-US" i="1" dirty="0" err="1" smtClean="0"/>
              <a:t>Zender</a:t>
            </a:r>
            <a:r>
              <a:rPr lang="en-US" i="1" dirty="0" smtClean="0"/>
              <a:t> Environmental. </a:t>
            </a:r>
            <a:endParaRPr lang="en-US" i="1" dirty="0"/>
          </a:p>
        </p:txBody>
      </p:sp>
    </p:spTree>
  </p:cSld>
  <p:clrMapOvr>
    <a:masterClrMapping/>
  </p:clrMapOvr>
  <p:transition spd="med">
    <p:dissolve/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Results: Plastic Conversion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 1"/>
          <p:cNvGraphicFramePr>
            <a:graphicFrameLocks noGrp="1"/>
          </p:cNvGraphicFramePr>
          <p:nvPr>
            <p:ph idx="1"/>
          </p:nvPr>
        </p:nvGraphicFramePr>
        <p:xfrm>
          <a:off x="1027568" y="2249230"/>
          <a:ext cx="7335383" cy="370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80774" y="1840279"/>
            <a:ext cx="41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Amount of Plastic (lbs.) into Oil (pints)</a:t>
            </a:r>
            <a:endParaRPr lang="en-US" u="sng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The Results: Energy Costs</a:t>
            </a: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8612" y="1895641"/>
            <a:ext cx="7367670" cy="25920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machine on average runs 1KW/hour</a:t>
            </a:r>
          </a:p>
          <a:p>
            <a:r>
              <a:rPr lang="en-US" dirty="0" smtClean="0"/>
              <a:t>$.27/Kw through Copper Valley Electric Association</a:t>
            </a:r>
          </a:p>
          <a:p>
            <a:r>
              <a:rPr lang="en-US" dirty="0" smtClean="0"/>
              <a:t>Depending on how much plastic is loaded, machine runs 2.5-3.5 hours, averaging $1.08 per session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NVG totaled 52.7 lbs=28.3 quarts (7.07  gallons)= running cost $24.49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Gas_Earth 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50245" y="4689466"/>
            <a:ext cx="1872655" cy="1738057"/>
          </a:xfrm>
          <a:prstGeom prst="rect">
            <a:avLst/>
          </a:prstGeo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7F01"/>
                </a:solidFill>
              </a:rPr>
              <a:t>The Future: Moving Forward</a:t>
            </a: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Village of Gakona is in the planning phase of research for the large scale machine: NVG 200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vg 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9463" y="2908300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5186" y="2908299"/>
            <a:ext cx="3034997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8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440 lb per day (24-hr)</a:t>
            </a:r>
          </a:p>
          <a:p>
            <a:r>
              <a:rPr lang="en-US" dirty="0" smtClean="0"/>
              <a:t>Continuous</a:t>
            </a:r>
          </a:p>
          <a:p>
            <a:r>
              <a:rPr lang="en-US" dirty="0" smtClean="0"/>
              <a:t>Approx: 55 gal. / day</a:t>
            </a:r>
          </a:p>
          <a:p>
            <a:endParaRPr lang="en-US" dirty="0" smtClean="0"/>
          </a:p>
          <a:p>
            <a:r>
              <a:rPr lang="en-US" dirty="0" smtClean="0"/>
              <a:t>Cost: </a:t>
            </a:r>
            <a:r>
              <a:rPr lang="en-US" b="1" dirty="0" smtClean="0"/>
              <a:t>$189,333.33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History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idx="1"/>
          </p:nvPr>
        </p:nvSpPr>
        <p:spPr>
          <a:xfrm>
            <a:off x="779463" y="1949824"/>
            <a:ext cx="7583488" cy="4496535"/>
          </a:xfrm>
        </p:spPr>
        <p:txBody>
          <a:bodyPr vert="horz" anchor="t"/>
          <a:lstStyle/>
          <a:p>
            <a:r>
              <a:rPr lang="en-US" dirty="0" smtClean="0"/>
              <a:t>Discovering the Plastic-to-Oil machine </a:t>
            </a:r>
          </a:p>
          <a:p>
            <a:r>
              <a:rPr lang="en-US" dirty="0" smtClean="0"/>
              <a:t>The Japanese inventor </a:t>
            </a:r>
            <a:r>
              <a:rPr lang="en-US" dirty="0" err="1" smtClean="0"/>
              <a:t>Akinori</a:t>
            </a:r>
            <a:r>
              <a:rPr lang="en-US" dirty="0" smtClean="0"/>
              <a:t> Ito</a:t>
            </a:r>
          </a:p>
          <a:p>
            <a:r>
              <a:rPr lang="en-US" dirty="0" smtClean="0"/>
              <a:t>World Wide Idea turned reality</a:t>
            </a:r>
          </a:p>
          <a:p>
            <a:r>
              <a:rPr lang="en-US" dirty="0" smtClean="0"/>
              <a:t>The Alaska Movement: Chena &amp; Gakona</a:t>
            </a:r>
          </a:p>
          <a:p>
            <a:endParaRPr lang="en-US" dirty="0"/>
          </a:p>
        </p:txBody>
      </p:sp>
      <p:pic>
        <p:nvPicPr>
          <p:cNvPr id="13" name="Picture 12" descr="08-11-plastic-bottl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6061" y="4240175"/>
            <a:ext cx="6554299" cy="1990946"/>
          </a:xfrm>
          <a:prstGeom prst="rect">
            <a:avLst/>
          </a:prstGeom>
        </p:spPr>
      </p:pic>
      <p:pic>
        <p:nvPicPr>
          <p:cNvPr id="15" name="Picture 14" descr="akinori_ito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99752" y="1949824"/>
            <a:ext cx="1863199" cy="139739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510346" y="2584222"/>
            <a:ext cx="807180" cy="3147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A Precious Fossil Fuel</a:t>
            </a: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US Energy Consumption in 2012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US.energy.consumption.pie.char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t="-17275" b="-17275"/>
          <a:stretch>
            <a:fillRect/>
          </a:stretch>
        </p:blipFill>
        <p:spPr>
          <a:xfrm>
            <a:off x="779463" y="2743200"/>
            <a:ext cx="3657600" cy="32131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103154"/>
                </a:solidFill>
              </a:rPr>
              <a:t>Top 10 Petroleum Consumers</a:t>
            </a:r>
            <a:endParaRPr lang="en-US" u="sng" dirty="0">
              <a:solidFill>
                <a:srgbClr val="103154"/>
              </a:solidFill>
            </a:endParaRPr>
          </a:p>
        </p:txBody>
      </p:sp>
      <p:pic>
        <p:nvPicPr>
          <p:cNvPr id="8" name="Content Placeholder 7" descr="oil-consumption-by-country-graph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 t="-62607" b="-62607"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The Project</a:t>
            </a: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CEDP grant goals</a:t>
            </a:r>
          </a:p>
          <a:p>
            <a:r>
              <a:rPr lang="en-US" dirty="0" smtClean="0"/>
              <a:t>The 9 Different Village Demonstrations</a:t>
            </a:r>
          </a:p>
          <a:p>
            <a:r>
              <a:rPr lang="en-US" dirty="0" smtClean="0"/>
              <a:t>Feedback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lastic bottle beach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282519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to Lisa Murkowski Representatives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4152" y="5257800"/>
            <a:ext cx="8156448" cy="618181"/>
          </a:xfrm>
        </p:spPr>
        <p:txBody>
          <a:bodyPr/>
          <a:lstStyle/>
          <a:p>
            <a:r>
              <a:rPr lang="en-US" dirty="0" smtClean="0"/>
              <a:t>Concept was presented to Alaska’s State Senator in Summer 2012</a:t>
            </a:r>
            <a:endParaRPr lang="en-US" dirty="0"/>
          </a:p>
        </p:txBody>
      </p:sp>
      <p:pic>
        <p:nvPicPr>
          <p:cNvPr id="5" name="Picture Placeholder 4" descr="IMG_018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-26272" r="-26272"/>
          <a:stretch>
            <a:fillRect/>
          </a:stretch>
        </p:blipFill>
        <p:spPr/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9793"/>
            <a:ext cx="8153400" cy="609600"/>
          </a:xfrm>
        </p:spPr>
        <p:txBody>
          <a:bodyPr/>
          <a:lstStyle/>
          <a:p>
            <a:r>
              <a:rPr lang="en-US" dirty="0" smtClean="0"/>
              <a:t>Native Village of </a:t>
            </a:r>
            <a:r>
              <a:rPr lang="en-US" dirty="0" err="1" smtClean="0"/>
              <a:t>Chickaloon</a:t>
            </a:r>
            <a:r>
              <a:rPr lang="en-US" dirty="0" smtClean="0"/>
              <a:t> Demonstration</a:t>
            </a:r>
            <a:endParaRPr lang="en-US" dirty="0"/>
          </a:p>
        </p:txBody>
      </p:sp>
      <p:pic>
        <p:nvPicPr>
          <p:cNvPr id="12" name="Picture Placeholder 11" descr="DSCN091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-26272" r="-26272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457200" y="5422267"/>
            <a:ext cx="721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Tribal &amp; community members at the Elder’s Luncheon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Kenny Lake Fair Demonstration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Interested crowd at the Fall Fair in Kenny Lake</a:t>
            </a:r>
            <a:endParaRPr lang="en-US" dirty="0"/>
          </a:p>
        </p:txBody>
      </p:sp>
      <p:pic>
        <p:nvPicPr>
          <p:cNvPr id="7" name="Picture 6" descr="DSCN08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5853" y="344379"/>
            <a:ext cx="4376549" cy="3282412"/>
          </a:xfrm>
          <a:prstGeom prst="rect">
            <a:avLst/>
          </a:prstGeom>
        </p:spPr>
      </p:pic>
      <p:pic>
        <p:nvPicPr>
          <p:cNvPr id="8" name="Picture 7" descr="DSCN08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56674" y="344379"/>
            <a:ext cx="4240688" cy="328241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Village of </a:t>
            </a:r>
            <a:r>
              <a:rPr lang="en-US" dirty="0" err="1" smtClean="0"/>
              <a:t>Kluti-Kaah</a:t>
            </a:r>
            <a:r>
              <a:rPr lang="en-US" dirty="0" smtClean="0"/>
              <a:t> Demonstration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Crowd participating in Oil machine demo just before lunch</a:t>
            </a:r>
            <a:endParaRPr lang="en-US" dirty="0"/>
          </a:p>
        </p:txBody>
      </p:sp>
      <p:pic>
        <p:nvPicPr>
          <p:cNvPr id="5" name="Picture Placeholder 4" descr="DSCN086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-26272" r="-26272"/>
          <a:stretch>
            <a:fillRect/>
          </a:stretch>
        </p:blipFill>
        <p:spPr/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800</TotalTime>
  <Words>497</Words>
  <Application>Microsoft Office PowerPoint</Application>
  <PresentationFormat>On-screen Show (4:3)</PresentationFormat>
  <Paragraphs>82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Locally Converting  Plastic to Oil</vt:lpstr>
      <vt:lpstr>Introduction</vt:lpstr>
      <vt:lpstr>History</vt:lpstr>
      <vt:lpstr>A Precious Fossil Fuel</vt:lpstr>
      <vt:lpstr>The Project</vt:lpstr>
      <vt:lpstr>Presenting to Lisa Murkowski Representatives</vt:lpstr>
      <vt:lpstr>Native Village of Chickaloon Demonstration</vt:lpstr>
      <vt:lpstr>Kenny Lake Fair Demonstration</vt:lpstr>
      <vt:lpstr>Native Village of Kluti-Kaah Demonstration</vt:lpstr>
      <vt:lpstr>Native Village of Gulkana Demonstration</vt:lpstr>
      <vt:lpstr>2012 Youth Environmental Summit</vt:lpstr>
      <vt:lpstr>Native Village of Gakona Involvment</vt:lpstr>
      <vt:lpstr>The Process: Plastic Basics</vt:lpstr>
      <vt:lpstr>The Process: Collection</vt:lpstr>
      <vt:lpstr>The Process: Visual Aid</vt:lpstr>
      <vt:lpstr>The Process: Video</vt:lpstr>
      <vt:lpstr>The Process: Video</vt:lpstr>
      <vt:lpstr>The Process: The Break Down</vt:lpstr>
      <vt:lpstr>The Process: Specifications</vt:lpstr>
      <vt:lpstr>The Results: Plastic Conversion</vt:lpstr>
      <vt:lpstr>The Results: Energy Costs</vt:lpstr>
      <vt:lpstr>The Future: Moving Forward</vt:lpstr>
    </vt:vector>
  </TitlesOfParts>
  <Company>Native Village of Gakona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Environmental Technician</dc:creator>
  <cp:lastModifiedBy>Simone</cp:lastModifiedBy>
  <cp:revision>22</cp:revision>
  <dcterms:created xsi:type="dcterms:W3CDTF">2013-01-31T19:05:08Z</dcterms:created>
  <dcterms:modified xsi:type="dcterms:W3CDTF">2013-07-17T18:19:09Z</dcterms:modified>
</cp:coreProperties>
</file>